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382" r:id="rId95"/>
    <p:sldId id="383" r:id="rId96"/>
    <p:sldId id="384" r:id="rId97"/>
    <p:sldId id="385" r:id="rId98"/>
    <p:sldId id="386" r:id="rId99"/>
    <p:sldId id="387" r:id="rId100"/>
    <p:sldId id="399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81" r:id="rId113"/>
    <p:sldId id="401" r:id="rId114"/>
    <p:sldId id="402" r:id="rId115"/>
    <p:sldId id="403" r:id="rId116"/>
    <p:sldId id="404" r:id="rId117"/>
    <p:sldId id="405" r:id="rId118"/>
    <p:sldId id="406" r:id="rId119"/>
    <p:sldId id="407" r:id="rId120"/>
    <p:sldId id="408" r:id="rId121"/>
    <p:sldId id="409" r:id="rId122"/>
    <p:sldId id="410" r:id="rId123"/>
    <p:sldId id="411" r:id="rId124"/>
    <p:sldId id="412" r:id="rId125"/>
    <p:sldId id="413" r:id="rId126"/>
    <p:sldId id="414" r:id="rId127"/>
    <p:sldId id="415" r:id="rId128"/>
    <p:sldId id="416" r:id="rId129"/>
    <p:sldId id="417" r:id="rId130"/>
    <p:sldId id="418" r:id="rId131"/>
    <p:sldId id="419" r:id="rId132"/>
    <p:sldId id="420" r:id="rId133"/>
    <p:sldId id="421" r:id="rId134"/>
    <p:sldId id="422" r:id="rId135"/>
    <p:sldId id="423" r:id="rId136"/>
    <p:sldId id="424" r:id="rId137"/>
    <p:sldId id="425" r:id="rId138"/>
    <p:sldId id="426" r:id="rId139"/>
    <p:sldId id="427" r:id="rId140"/>
    <p:sldId id="400" r:id="rId141"/>
    <p:sldId id="429" r:id="rId142"/>
    <p:sldId id="433" r:id="rId143"/>
    <p:sldId id="434" r:id="rId144"/>
    <p:sldId id="435" r:id="rId145"/>
    <p:sldId id="430" r:id="rId146"/>
    <p:sldId id="436" r:id="rId147"/>
    <p:sldId id="437" r:id="rId148"/>
    <p:sldId id="438" r:id="rId149"/>
    <p:sldId id="439" r:id="rId150"/>
    <p:sldId id="431" r:id="rId151"/>
    <p:sldId id="440" r:id="rId152"/>
    <p:sldId id="442" r:id="rId153"/>
    <p:sldId id="463" r:id="rId154"/>
    <p:sldId id="464" r:id="rId155"/>
    <p:sldId id="441" r:id="rId156"/>
    <p:sldId id="443" r:id="rId157"/>
    <p:sldId id="444" r:id="rId158"/>
    <p:sldId id="447" r:id="rId159"/>
    <p:sldId id="432" r:id="rId160"/>
    <p:sldId id="445" r:id="rId161"/>
    <p:sldId id="446" r:id="rId162"/>
    <p:sldId id="428" r:id="rId163"/>
    <p:sldId id="449" r:id="rId164"/>
    <p:sldId id="450" r:id="rId165"/>
    <p:sldId id="457" r:id="rId166"/>
    <p:sldId id="452" r:id="rId167"/>
    <p:sldId id="453" r:id="rId168"/>
    <p:sldId id="454" r:id="rId169"/>
    <p:sldId id="455" r:id="rId170"/>
    <p:sldId id="456" r:id="rId171"/>
    <p:sldId id="458" r:id="rId172"/>
    <p:sldId id="462" r:id="rId173"/>
    <p:sldId id="465" r:id="rId174"/>
    <p:sldId id="466" r:id="rId175"/>
    <p:sldId id="467" r:id="rId176"/>
    <p:sldId id="448" r:id="rId177"/>
    <p:sldId id="469" r:id="rId178"/>
    <p:sldId id="470" r:id="rId179"/>
    <p:sldId id="488" r:id="rId180"/>
    <p:sldId id="471" r:id="rId181"/>
    <p:sldId id="472" r:id="rId182"/>
    <p:sldId id="473" r:id="rId183"/>
    <p:sldId id="474" r:id="rId184"/>
    <p:sldId id="475" r:id="rId185"/>
    <p:sldId id="476" r:id="rId186"/>
    <p:sldId id="477" r:id="rId187"/>
    <p:sldId id="478" r:id="rId188"/>
    <p:sldId id="480" r:id="rId189"/>
    <p:sldId id="479" r:id="rId190"/>
    <p:sldId id="481" r:id="rId191"/>
    <p:sldId id="482" r:id="rId192"/>
    <p:sldId id="483" r:id="rId193"/>
    <p:sldId id="484" r:id="rId194"/>
    <p:sldId id="485" r:id="rId195"/>
    <p:sldId id="486" r:id="rId196"/>
    <p:sldId id="487" r:id="rId197"/>
    <p:sldId id="468" r:id="rId1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6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3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29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de una sucesión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Consideremos las siguientes </a:t>
            </a:r>
            <a:r>
              <a:rPr lang="es-PA" dirty="0" err="1" smtClean="0"/>
              <a:t>suceciones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Todos los términos 0 menos el primero: x(</a:t>
            </a:r>
            <a:r>
              <a:rPr lang="es-PA" dirty="0" err="1" smtClean="0"/>
              <a:t>kT</a:t>
            </a:r>
            <a:r>
              <a:rPr lang="es-PA" dirty="0" smtClean="0"/>
              <a:t>)={1, 0, 0, 0, …}</a:t>
            </a:r>
            <a:endParaRPr lang="es-PA" dirty="0"/>
          </a:p>
          <a:p>
            <a:pPr lvl="1"/>
            <a:r>
              <a:rPr lang="es-PA" dirty="0" err="1" smtClean="0"/>
              <a:t>Xk</a:t>
            </a:r>
            <a:r>
              <a:rPr lang="es-PA" dirty="0" smtClean="0"/>
              <a:t> = 1 .  Esto quiere decir que F(z) = 1 para todo k = 0 en x0</a:t>
            </a:r>
          </a:p>
          <a:p>
            <a:endParaRPr lang="es-PA" dirty="0" smtClean="0"/>
          </a:p>
          <a:p>
            <a:r>
              <a:rPr lang="es-PA" dirty="0" smtClean="0"/>
              <a:t>Consideremos ahora que la </a:t>
            </a:r>
            <a:r>
              <a:rPr lang="es-PA" dirty="0" err="1" smtClean="0"/>
              <a:t>suceción</a:t>
            </a:r>
            <a:r>
              <a:rPr lang="es-PA" dirty="0" smtClean="0"/>
              <a:t> es x(</a:t>
            </a:r>
            <a:r>
              <a:rPr lang="es-PA" dirty="0" err="1" smtClean="0"/>
              <a:t>kT</a:t>
            </a:r>
            <a:r>
              <a:rPr lang="es-PA" dirty="0" smtClean="0"/>
              <a:t>) = {1,1,1,1,1,1,1,1…}</a:t>
            </a:r>
          </a:p>
          <a:p>
            <a:pPr lvl="1"/>
            <a:r>
              <a:rPr lang="es-PA" dirty="0" smtClean="0"/>
              <a:t>Todos los términos son 1</a:t>
            </a:r>
          </a:p>
          <a:p>
            <a:pPr lvl="1"/>
            <a:r>
              <a:rPr lang="es-PA" dirty="0" smtClean="0"/>
              <a:t>1 + z^-1 + z^-2 + z^-3</a:t>
            </a:r>
          </a:p>
          <a:p>
            <a:pPr lvl="1"/>
            <a:r>
              <a:rPr lang="es-PA" dirty="0" smtClean="0"/>
              <a:t>Como es una serie de progresión geométrica: (1/z)^0/(1-1/z) = Z/(1 – z)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6" y="1656322"/>
            <a:ext cx="3850582" cy="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Tabla de Resumen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9" y="1418882"/>
            <a:ext cx="6677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Teoremas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847"/>
          <a:stretch/>
        </p:blipFill>
        <p:spPr>
          <a:xfrm>
            <a:off x="2376242" y="2052918"/>
            <a:ext cx="7881109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712890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Existen dos maneras de encontrarla</a:t>
            </a:r>
          </a:p>
          <a:p>
            <a:pPr lvl="1"/>
            <a:r>
              <a:rPr lang="es-PA" dirty="0" smtClean="0"/>
              <a:t>Fracciones parciales </a:t>
            </a:r>
          </a:p>
          <a:p>
            <a:pPr lvl="1"/>
            <a:r>
              <a:rPr lang="es-PA" dirty="0" smtClean="0"/>
              <a:t>Series de potencia ;)</a:t>
            </a:r>
          </a:p>
          <a:p>
            <a:pPr lvl="1"/>
            <a:endParaRPr lang="es-PA" dirty="0"/>
          </a:p>
          <a:p>
            <a:r>
              <a:rPr lang="es-PA" dirty="0" smtClean="0"/>
              <a:t>Conviene más, casi siempre, series de potencia (recordar la definición de </a:t>
            </a:r>
            <a:r>
              <a:rPr lang="es-PA" dirty="0" err="1" smtClean="0"/>
              <a:t>transf</a:t>
            </a:r>
            <a:r>
              <a:rPr lang="es-PA" dirty="0" smtClean="0"/>
              <a:t>. Z)</a:t>
            </a:r>
          </a:p>
          <a:p>
            <a:endParaRPr lang="es-PA" dirty="0"/>
          </a:p>
          <a:p>
            <a:r>
              <a:rPr lang="es-PA" dirty="0" smtClean="0"/>
              <a:t>Recordar que la transformada viene de una función en el tiempo en instantes muestreados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7" y="2052918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Si en el método de Laplace el resultado son exponenciales A/(s + a)…</a:t>
            </a:r>
          </a:p>
          <a:p>
            <a:endParaRPr lang="es-PA" dirty="0" smtClean="0"/>
          </a:p>
          <a:p>
            <a:r>
              <a:rPr lang="es-PA" dirty="0" smtClean="0"/>
              <a:t>Podemos predecir que la fracción parcial es:</a:t>
            </a:r>
          </a:p>
          <a:p>
            <a:endParaRPr lang="es-PA" dirty="0" smtClean="0"/>
          </a:p>
          <a:p>
            <a:r>
              <a:rPr lang="es-PA" dirty="0" smtClean="0"/>
              <a:t>Finalmente podemos dividir por z (para que se parezca a la de Laplace)</a:t>
            </a:r>
          </a:p>
          <a:p>
            <a:pPr lvl="1"/>
            <a:r>
              <a:rPr lang="es-PA" dirty="0" smtClean="0"/>
              <a:t>No hay termino z (o s) en la parte superior de la fracción parcial</a:t>
            </a:r>
          </a:p>
          <a:p>
            <a:endParaRPr lang="es-PA" dirty="0" smtClean="0"/>
          </a:p>
          <a:p>
            <a:r>
              <a:rPr lang="es-PA" dirty="0" smtClean="0"/>
              <a:t>Ultimo paso será multiplicar por z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94" y="1503691"/>
            <a:ext cx="2421006" cy="6991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3" y="256341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r>
              <a:rPr lang="es-PA" dirty="0" smtClean="0"/>
              <a:t>Dividimos entre z</a:t>
            </a:r>
          </a:p>
          <a:p>
            <a:r>
              <a:rPr lang="es-PA" dirty="0" smtClean="0"/>
              <a:t>Desarrollamos la fracción parcial: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Multiplicamos por z:</a:t>
            </a:r>
          </a:p>
          <a:p>
            <a:r>
              <a:rPr lang="es-PA" dirty="0" smtClean="0"/>
              <a:t>Verificamos la tabla y completamos: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sustituimos k= 0,1,2,3… tenemos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36" y="1853248"/>
            <a:ext cx="20764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2612147"/>
            <a:ext cx="4848225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92" y="3423420"/>
            <a:ext cx="3448050" cy="5524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4" y="4027517"/>
            <a:ext cx="2438400" cy="476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682" y="452718"/>
            <a:ext cx="2257425" cy="647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04" y="4576112"/>
            <a:ext cx="5267325" cy="676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260" y="5950607"/>
            <a:ext cx="6707422" cy="5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Serie de Potencias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endParaRPr lang="es-PA" dirty="0" smtClean="0"/>
          </a:p>
          <a:p>
            <a:r>
              <a:rPr lang="es-PA" dirty="0" smtClean="0"/>
              <a:t>Desarrollamos el polinomio</a:t>
            </a:r>
          </a:p>
          <a:p>
            <a:r>
              <a:rPr lang="es-PA" dirty="0" smtClean="0"/>
              <a:t>Realizamos las siguientes divisiones: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Laplace sería:</a:t>
            </a:r>
          </a:p>
          <a:p>
            <a:r>
              <a:rPr lang="es-PA" dirty="0" smtClean="0"/>
              <a:t>Y retornando en el tiempo: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4" y="1696365"/>
            <a:ext cx="2076450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23" y="5067413"/>
            <a:ext cx="2257425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56" y="2529688"/>
            <a:ext cx="3486150" cy="647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84" y="3236633"/>
            <a:ext cx="3829050" cy="1514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31" y="4810353"/>
            <a:ext cx="3724275" cy="4381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319" y="5343638"/>
            <a:ext cx="442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45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69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103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68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2102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32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317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50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17294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18399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3252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383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</a:t>
                </a:r>
                <a:r>
                  <a:rPr lang="en-US" dirty="0" smtClean="0"/>
                  <a:t>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</a:t>
                </a:r>
                <a:r>
                  <a:rPr lang="es-PA" dirty="0" smtClean="0"/>
                  <a:t>representación </a:t>
                </a:r>
                <a:r>
                  <a:rPr lang="es-PA" dirty="0" smtClean="0"/>
                  <a:t>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</a:t>
                </a:r>
                <a:r>
                  <a:rPr lang="es-PA" b="0" dirty="0" smtClean="0"/>
                  <a:t>traslación</a:t>
                </a:r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Un sistema digital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Pasar del mundo analógico a digital</a:t>
            </a:r>
          </a:p>
          <a:p>
            <a:r>
              <a:rPr lang="es-PA" dirty="0" smtClean="0"/>
              <a:t>A veces no nos interesa devolver al mundo digital</a:t>
            </a:r>
            <a:endParaRPr lang="es-PA" dirty="0"/>
          </a:p>
        </p:txBody>
      </p:sp>
      <p:pic>
        <p:nvPicPr>
          <p:cNvPr id="1026" name="Picture 2" descr="Image result for sistema de control digital 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25" y="2861781"/>
            <a:ext cx="6077800" cy="37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0588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56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La idea es utilizar una transformada, que sea </a:t>
            </a:r>
            <a:r>
              <a:rPr lang="es-PA" dirty="0" err="1" smtClean="0"/>
              <a:t>suceción</a:t>
            </a:r>
            <a:r>
              <a:rPr lang="es-PA" dirty="0" smtClean="0"/>
              <a:t> en el tiempo y que nos permita realizar mejor una descripción del sistema.</a:t>
            </a:r>
          </a:p>
          <a:p>
            <a:r>
              <a:rPr lang="es-PA" dirty="0" smtClean="0"/>
              <a:t>Para un sistema en el tiempo -&gt;</a:t>
            </a:r>
          </a:p>
          <a:p>
            <a:r>
              <a:rPr lang="es-PA" dirty="0" smtClean="0"/>
              <a:t>(Función de muestreo ideal)</a:t>
            </a:r>
            <a:r>
              <a:rPr lang="es-PA" dirty="0" smtClean="0">
                <a:sym typeface="Wingdings" panose="05000000000000000000" pitchFamily="2" charset="2"/>
              </a:rPr>
              <a:t>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Obteniendo la transformada de Laplace -&gt;</a:t>
            </a:r>
          </a:p>
          <a:p>
            <a:endParaRPr lang="es-PA" dirty="0"/>
          </a:p>
          <a:p>
            <a:r>
              <a:rPr lang="es-PA" dirty="0" smtClean="0"/>
              <a:t>Si z = </a:t>
            </a:r>
            <a:r>
              <a:rPr lang="es-PA" dirty="0" err="1" smtClean="0"/>
              <a:t>e^Ts</a:t>
            </a:r>
            <a:r>
              <a:rPr lang="es-PA" dirty="0" smtClean="0"/>
              <a:t> -&gt;                                     &lt;- Conseguimos la transformada z</a:t>
            </a:r>
          </a:p>
          <a:p>
            <a:endParaRPr lang="es-PA" dirty="0"/>
          </a:p>
          <a:p>
            <a:r>
              <a:rPr lang="es-PA" dirty="0" smtClean="0"/>
              <a:t>Podemos pasar del dominio del tiempo a s, a z o </a:t>
            </a:r>
            <a:r>
              <a:rPr lang="es-PA" dirty="0" err="1" smtClean="0"/>
              <a:t>visceversa</a:t>
            </a:r>
            <a:r>
              <a:rPr lang="es-PA" dirty="0" smtClean="0"/>
              <a:t>.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98" y="2730120"/>
            <a:ext cx="2628900" cy="1114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3" y="3970161"/>
            <a:ext cx="215265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72" y="4775915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F &lt;-&gt; z</a:t>
            </a:r>
          </a:p>
          <a:p>
            <a:r>
              <a:rPr lang="es-PA" dirty="0" smtClean="0"/>
              <a:t>Ejemplo:  Conseguir la </a:t>
            </a:r>
            <a:r>
              <a:rPr lang="es-PA" dirty="0" err="1" smtClean="0"/>
              <a:t>transf</a:t>
            </a:r>
            <a:r>
              <a:rPr lang="es-PA" dirty="0" smtClean="0"/>
              <a:t>. Z de una función rampa</a:t>
            </a:r>
          </a:p>
          <a:p>
            <a:endParaRPr lang="es-PA" dirty="0"/>
          </a:p>
          <a:p>
            <a:r>
              <a:rPr lang="es-PA" dirty="0" smtClean="0"/>
              <a:t>Aplicando Laplace:</a:t>
            </a:r>
          </a:p>
          <a:p>
            <a:endParaRPr lang="es-PA" dirty="0" smtClean="0"/>
          </a:p>
          <a:p>
            <a:r>
              <a:rPr lang="es-PA" dirty="0" smtClean="0"/>
              <a:t>Desarrollando el polinomio:</a:t>
            </a:r>
          </a:p>
          <a:p>
            <a:endParaRPr lang="es-PA" dirty="0"/>
          </a:p>
          <a:p>
            <a:r>
              <a:rPr lang="es-PA" dirty="0" smtClean="0"/>
              <a:t>La ecuación se puede convertir en una forma cerrada: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58" y="2052918"/>
            <a:ext cx="1609725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79" y="2433918"/>
            <a:ext cx="2257425" cy="647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83" y="3081618"/>
            <a:ext cx="1990725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79" y="4021144"/>
            <a:ext cx="5457825" cy="733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17" y="5038425"/>
            <a:ext cx="3076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Si </a:t>
            </a:r>
            <a:r>
              <a:rPr lang="es-PA" dirty="0" err="1" smtClean="0"/>
              <a:t>sustreamos</a:t>
            </a:r>
            <a:r>
              <a:rPr lang="es-PA" dirty="0" smtClean="0"/>
              <a:t> las dos ecuaciones anteriores:</a:t>
            </a:r>
          </a:p>
          <a:p>
            <a:endParaRPr lang="es-PA" dirty="0"/>
          </a:p>
          <a:p>
            <a:r>
              <a:rPr lang="es-PA" dirty="0" smtClean="0"/>
              <a:t>En series geométricas, esta es una progresión que se resume a:</a:t>
            </a:r>
          </a:p>
          <a:p>
            <a:endParaRPr lang="es-PA" dirty="0"/>
          </a:p>
          <a:p>
            <a:r>
              <a:rPr lang="es-PA" dirty="0" smtClean="0"/>
              <a:t>Esto demuestra que: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6" y="2469032"/>
            <a:ext cx="45624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7" y="1402232"/>
            <a:ext cx="4842121" cy="65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59" y="1514933"/>
            <a:ext cx="3076575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698" y="2722483"/>
            <a:ext cx="2465432" cy="585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35" y="3225361"/>
            <a:ext cx="167640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35" y="3757852"/>
            <a:ext cx="102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5365</TotalTime>
  <Words>8939</Words>
  <Application>Microsoft Office PowerPoint</Application>
  <PresentationFormat>Widescreen</PresentationFormat>
  <Paragraphs>1778</Paragraphs>
  <Slides>197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6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PowerPoint Presentation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PowerPoint Presentation</vt:lpstr>
      <vt:lpstr>Un sistema digital</vt:lpstr>
      <vt:lpstr>¿Por qué Analógico? ¿Porqué digital?</vt:lpstr>
      <vt:lpstr>¿Por qué Analógico? ¿Porqué digital?</vt:lpstr>
      <vt:lpstr>La transformada Z</vt:lpstr>
      <vt:lpstr>La transformada Z</vt:lpstr>
      <vt:lpstr>La transformada Z</vt:lpstr>
      <vt:lpstr>La transformada Z de una sucesión</vt:lpstr>
      <vt:lpstr>La transformada Z – Tabla de Resumen</vt:lpstr>
      <vt:lpstr>La transformada Z – Teoremas</vt:lpstr>
      <vt:lpstr>La transformada inversa Z</vt:lpstr>
      <vt:lpstr>La transformada inversa Z – Método de Fracciones Parciales</vt:lpstr>
      <vt:lpstr>La transformada inversa Z – Método de Fracciones Parciales</vt:lpstr>
      <vt:lpstr>La transformada inversa Z – Método de Serie de Potencias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PowerPoint Presentation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PowerPoint Presentation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PowerPoint Presentation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PowerPoint Presentation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336</cp:revision>
  <dcterms:created xsi:type="dcterms:W3CDTF">2018-02-28T08:20:25Z</dcterms:created>
  <dcterms:modified xsi:type="dcterms:W3CDTF">2019-06-25T00:47:16Z</dcterms:modified>
</cp:coreProperties>
</file>